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</p:sldIdLst>
  <p:sldSz cx="12192000" cy="6858000"/>
  <p:notesSz cx="7559675" cy="10691813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8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94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6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5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1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4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2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5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2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3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1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141868" y="176915"/>
            <a:ext cx="8760600" cy="72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3600" b="1" strike="noStrike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Práctica saludable -Fase Huevo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277907" y="1267347"/>
            <a:ext cx="10921320" cy="44519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38163" indent="-179388"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400" strike="noStrike" dirty="0">
                <a:solidFill>
                  <a:srgbClr val="404040"/>
                </a:solidFill>
                <a:latin typeface="Arial Narrow" panose="020B0606020202030204" pitchFamily="34" charset="0"/>
              </a:rPr>
              <a:t>Eliminar todos los criaderos de zancudos: (tapas, floreros, botellas</a:t>
            </a:r>
            <a:r>
              <a:rPr lang="es-ES" sz="2400" strike="noStrike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, llantas, </a:t>
            </a:r>
            <a:r>
              <a:rPr lang="es-ES" sz="2400" strike="noStrike" dirty="0" err="1" smtClean="0">
                <a:solidFill>
                  <a:srgbClr val="404040"/>
                </a:solidFill>
                <a:latin typeface="Arial Narrow" panose="020B0606020202030204" pitchFamily="34" charset="0"/>
              </a:rPr>
              <a:t>etc</a:t>
            </a:r>
            <a:r>
              <a:rPr lang="es-ES" sz="2400" strike="noStrike" dirty="0">
                <a:solidFill>
                  <a:srgbClr val="404040"/>
                </a:solidFill>
                <a:latin typeface="Arial Narrow" panose="020B0606020202030204" pitchFamily="34" charset="0"/>
              </a:rPr>
              <a:t>) dentro y fuera del domicilio.</a:t>
            </a:r>
            <a:endParaRPr sz="2400" dirty="0">
              <a:latin typeface="Arial Narrow" panose="020B0606020202030204" pitchFamily="34" charset="0"/>
            </a:endParaRPr>
          </a:p>
          <a:p>
            <a:pPr marL="538163" indent="-179388" algn="just">
              <a:lnSpc>
                <a:spcPct val="100000"/>
              </a:lnSpc>
            </a:pPr>
            <a:endParaRPr sz="2400" dirty="0">
              <a:latin typeface="Arial Narrow" panose="020B0606020202030204" pitchFamily="34" charset="0"/>
            </a:endParaRPr>
          </a:p>
          <a:p>
            <a:pPr marL="538163" indent="-179388"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400" strike="noStrike" dirty="0">
                <a:solidFill>
                  <a:srgbClr val="404040"/>
                </a:solidFill>
                <a:latin typeface="Arial Narrow" panose="020B0606020202030204" pitchFamily="34" charset="0"/>
              </a:rPr>
              <a:t>Lavar y escobillar bidones, baldes y cilindros.</a:t>
            </a:r>
            <a:endParaRPr sz="2400" dirty="0">
              <a:latin typeface="Arial Narrow" panose="020B0606020202030204" pitchFamily="34" charset="0"/>
            </a:endParaRPr>
          </a:p>
          <a:p>
            <a:pPr marL="538163" indent="-179388" algn="just">
              <a:lnSpc>
                <a:spcPct val="100000"/>
              </a:lnSpc>
            </a:pPr>
            <a:endParaRPr sz="2400" dirty="0">
              <a:latin typeface="Arial Narrow" panose="020B0606020202030204" pitchFamily="34" charset="0"/>
            </a:endParaRPr>
          </a:p>
          <a:p>
            <a:pPr marL="538163" indent="-179388"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400" strike="noStrike" dirty="0">
                <a:solidFill>
                  <a:srgbClr val="404040"/>
                </a:solidFill>
                <a:latin typeface="Arial Narrow" panose="020B0606020202030204" pitchFamily="34" charset="0"/>
              </a:rPr>
              <a:t>Tapar los tanques de agua</a:t>
            </a:r>
            <a:endParaRPr sz="2400" dirty="0">
              <a:latin typeface="Arial Narrow" panose="020B0606020202030204" pitchFamily="34" charset="0"/>
            </a:endParaRPr>
          </a:p>
          <a:p>
            <a:pPr marL="538163" indent="-179388" algn="just">
              <a:lnSpc>
                <a:spcPct val="100000"/>
              </a:lnSpc>
            </a:pPr>
            <a:endParaRPr sz="2400" dirty="0">
              <a:latin typeface="Arial Narrow" panose="020B0606020202030204" pitchFamily="34" charset="0"/>
            </a:endParaRPr>
          </a:p>
          <a:p>
            <a:pPr marL="538163" indent="-179388"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400" strike="noStrike" dirty="0">
                <a:solidFill>
                  <a:srgbClr val="404040"/>
                </a:solidFill>
                <a:latin typeface="Arial Narrow" panose="020B0606020202030204" pitchFamily="34" charset="0"/>
              </a:rPr>
              <a:t>Reemplazar por arena húmeda el agua de floreros, jarrones y recipientes en los que se colocan plantas acuáticas.</a:t>
            </a:r>
            <a:endParaRPr sz="2400" dirty="0">
              <a:latin typeface="Arial Narrow" panose="020B0606020202030204" pitchFamily="34" charset="0"/>
            </a:endParaRPr>
          </a:p>
          <a:p>
            <a:pPr marL="538163" indent="-179388" algn="just">
              <a:lnSpc>
                <a:spcPct val="100000"/>
              </a:lnSpc>
            </a:pPr>
            <a:endParaRPr sz="2400" dirty="0">
              <a:latin typeface="Arial Narrow" panose="020B0606020202030204" pitchFamily="34" charset="0"/>
            </a:endParaRPr>
          </a:p>
          <a:p>
            <a:pPr marL="538163" indent="-179388"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400" strike="noStrike" dirty="0">
                <a:solidFill>
                  <a:srgbClr val="404040"/>
                </a:solidFill>
                <a:latin typeface="Arial Narrow" panose="020B0606020202030204" pitchFamily="34" charset="0"/>
              </a:rPr>
              <a:t>Voltear recipientes de uso no frecuente que acumulen agua.</a:t>
            </a:r>
            <a:endParaRPr sz="2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930763" y="363225"/>
            <a:ext cx="1758650" cy="72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3600" b="1" strike="noStrike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LARVA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444693" y="1025732"/>
            <a:ext cx="7830627" cy="3992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400" strike="noStrike" dirty="0">
                <a:solidFill>
                  <a:srgbClr val="000000"/>
                </a:solidFill>
                <a:latin typeface="Arial Narrow" panose="020B0606020202030204" pitchFamily="34" charset="0"/>
              </a:rPr>
              <a:t>Las larvas viven en el agua.</a:t>
            </a:r>
            <a:endParaRPr sz="2400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buSzPct val="80000"/>
            </a:pPr>
            <a:endParaRPr sz="2400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400" strike="noStrike" dirty="0">
                <a:solidFill>
                  <a:srgbClr val="000000"/>
                </a:solidFill>
                <a:latin typeface="Arial Narrow" panose="020B0606020202030204" pitchFamily="34" charset="0"/>
              </a:rPr>
              <a:t>Salen de los huevos de mosquito. Este proceso tiene lugar cuando los huevos quedan cubiertos por agua (de la lluvia o de un rociador). </a:t>
            </a:r>
            <a:endParaRPr sz="2400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endParaRPr sz="2400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400" strike="noStrike" dirty="0">
                <a:solidFill>
                  <a:srgbClr val="000000"/>
                </a:solidFill>
                <a:latin typeface="Arial Narrow" panose="020B0606020202030204" pitchFamily="34" charset="0"/>
              </a:rPr>
              <a:t> Las larvas pueden verse en el agua. Son sumamente activas</a:t>
            </a:r>
            <a:r>
              <a:rPr lang="es-ES" sz="2400" strike="noStrik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</a:t>
            </a:r>
          </a:p>
          <a:p>
            <a:pPr algn="just">
              <a:lnSpc>
                <a:spcPct val="100000"/>
              </a:lnSpc>
              <a:buSzPct val="80000"/>
            </a:pP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</a:t>
            </a:r>
            <a:r>
              <a:rPr lang="es-ES" sz="2400" strike="noStrik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sz="2400" strike="noStrike" dirty="0">
                <a:solidFill>
                  <a:srgbClr val="000000"/>
                </a:solidFill>
                <a:latin typeface="Arial Narrow" panose="020B0606020202030204" pitchFamily="34" charset="0"/>
              </a:rPr>
              <a:t>por lo que a veces se las llama “saltarinas”.</a:t>
            </a:r>
            <a:endParaRPr sz="2400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2050" r="54724" b="9894"/>
          <a:stretch/>
        </p:blipFill>
        <p:spPr>
          <a:xfrm>
            <a:off x="8372394" y="2011680"/>
            <a:ext cx="3174149" cy="321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1154880" y="947880"/>
            <a:ext cx="8760600" cy="72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3600" b="1" strike="noStrike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Práctica saludable- Fase Larva 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961433" y="1850485"/>
            <a:ext cx="9283320" cy="1591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3200" strike="noStrike" dirty="0">
                <a:solidFill>
                  <a:srgbClr val="000000"/>
                </a:solidFill>
                <a:latin typeface="Arial Narrow" panose="020B0606020202030204" pitchFamily="34" charset="0"/>
              </a:rPr>
              <a:t>Control de larva: el </a:t>
            </a:r>
            <a:r>
              <a:rPr lang="es-ES" sz="3200" strike="noStrike" dirty="0" err="1">
                <a:solidFill>
                  <a:srgbClr val="000000"/>
                </a:solidFill>
                <a:latin typeface="Arial Narrow" panose="020B0606020202030204" pitchFamily="34" charset="0"/>
              </a:rPr>
              <a:t>piriproxifen</a:t>
            </a:r>
            <a:r>
              <a:rPr lang="es-ES" sz="3200" strike="noStrike" dirty="0">
                <a:solidFill>
                  <a:srgbClr val="000000"/>
                </a:solidFill>
                <a:latin typeface="Arial Narrow" panose="020B0606020202030204" pitchFamily="34" charset="0"/>
              </a:rPr>
              <a:t>, se coloca dentro de los recipientes con agua para evitar que el zancudo </a:t>
            </a:r>
            <a:r>
              <a:rPr lang="es-ES" sz="3200" strike="noStrik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llega a  </a:t>
            </a:r>
            <a:r>
              <a:rPr lang="es-ES" sz="3200" strike="noStrike" dirty="0">
                <a:solidFill>
                  <a:srgbClr val="000000"/>
                </a:solidFill>
                <a:latin typeface="Arial Narrow" panose="020B0606020202030204" pitchFamily="34" charset="0"/>
              </a:rPr>
              <a:t>su etapa de adulto</a:t>
            </a:r>
            <a:endParaRPr sz="3200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endParaRPr sz="3200" dirty="0">
              <a:latin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3200" strike="noStrike" dirty="0">
                <a:solidFill>
                  <a:srgbClr val="000000"/>
                </a:solidFill>
                <a:latin typeface="Arial Narrow" panose="020B0606020202030204" pitchFamily="34" charset="0"/>
              </a:rPr>
              <a:t>Se hace en lugares de almacenamiento de agua: pozos, cilindros, </a:t>
            </a:r>
            <a:r>
              <a:rPr lang="es-ES" sz="3200" strike="noStrike" dirty="0" err="1">
                <a:solidFill>
                  <a:srgbClr val="000000"/>
                </a:solidFill>
                <a:latin typeface="Arial Narrow" panose="020B0606020202030204" pitchFamily="34" charset="0"/>
              </a:rPr>
              <a:t>baldes,etc</a:t>
            </a:r>
            <a:endParaRPr sz="32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862630" y="212774"/>
            <a:ext cx="3963967" cy="72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3600" b="1" strike="noStrike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Pupa o Crisálida 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444056" y="940694"/>
            <a:ext cx="4585144" cy="33704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38163" indent="-179388"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400" strike="noStrike" dirty="0">
                <a:solidFill>
                  <a:srgbClr val="000000"/>
                </a:solidFill>
                <a:latin typeface="Arial Narrow" panose="020B0606020202030204" pitchFamily="34" charset="0"/>
              </a:rPr>
              <a:t>Las pupas o  crisálidas viven en el agua. </a:t>
            </a:r>
            <a:endParaRPr sz="2400" dirty="0">
              <a:latin typeface="Arial Narrow" panose="020B0606020202030204" pitchFamily="34" charset="0"/>
            </a:endParaRPr>
          </a:p>
          <a:p>
            <a:pPr marL="538163" indent="-179388" algn="just">
              <a:lnSpc>
                <a:spcPct val="100000"/>
              </a:lnSpc>
              <a:buSzPct val="80000"/>
              <a:buFont typeface="Wingdings 3" charset="2"/>
              <a:buChar char=""/>
            </a:pPr>
            <a:endParaRPr sz="2400" dirty="0">
              <a:latin typeface="Arial Narrow" panose="020B0606020202030204" pitchFamily="34" charset="0"/>
            </a:endParaRPr>
          </a:p>
          <a:p>
            <a:pPr marL="538163" indent="-179388"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400" strike="noStrike" dirty="0">
                <a:solidFill>
                  <a:srgbClr val="000000"/>
                </a:solidFill>
                <a:latin typeface="Arial Narrow" panose="020B0606020202030204" pitchFamily="34" charset="0"/>
              </a:rPr>
              <a:t>De la crisálida sale el mosquito adulto, el cual se desplaza volando hacia diversos lugares.</a:t>
            </a:r>
            <a:endParaRPr sz="2400" dirty="0">
              <a:latin typeface="Arial Narrow" panose="020B0606020202030204" pitchFamily="34" charset="0"/>
            </a:endParaRPr>
          </a:p>
        </p:txBody>
      </p:sp>
      <p:pic>
        <p:nvPicPr>
          <p:cNvPr id="59" name="Imagen 3"/>
          <p:cNvPicPr/>
          <p:nvPr/>
        </p:nvPicPr>
        <p:blipFill>
          <a:blip r:embed="rId2"/>
          <a:srcRect l="-759511" t="1554656" r="863452" b="-562133"/>
          <a:stretch/>
        </p:blipFill>
        <p:spPr>
          <a:xfrm>
            <a:off x="6213600" y="2364840"/>
            <a:ext cx="5175720" cy="3892680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9224" b="13657"/>
          <a:stretch/>
        </p:blipFill>
        <p:spPr>
          <a:xfrm>
            <a:off x="6128095" y="926324"/>
            <a:ext cx="5837273" cy="3771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1154880" y="583920"/>
            <a:ext cx="6034590" cy="72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400" b="1" strike="noStrike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Práctica saludable_ Zancudo adulto </a:t>
            </a:r>
            <a:endParaRPr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936000" y="1516972"/>
            <a:ext cx="8505180" cy="4335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800" strike="noStrike" dirty="0">
                <a:solidFill>
                  <a:srgbClr val="000000"/>
                </a:solidFill>
                <a:latin typeface="Century Gothic"/>
              </a:rPr>
              <a:t>Usar mosquiteros.</a:t>
            </a:r>
            <a:endParaRPr dirty="0"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endParaRPr dirty="0"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800" strike="noStrike" dirty="0">
                <a:solidFill>
                  <a:srgbClr val="000000"/>
                </a:solidFill>
                <a:latin typeface="Century Gothic"/>
              </a:rPr>
              <a:t>Instalar mallas en ventanas.</a:t>
            </a:r>
            <a:endParaRPr dirty="0"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endParaRPr dirty="0"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800" strike="noStrike" dirty="0">
                <a:solidFill>
                  <a:srgbClr val="000000"/>
                </a:solidFill>
                <a:latin typeface="Century Gothic"/>
              </a:rPr>
              <a:t>Usar repelentes (</a:t>
            </a:r>
            <a:r>
              <a:rPr lang="es-ES" sz="2800" strike="noStrike" dirty="0" err="1">
                <a:solidFill>
                  <a:srgbClr val="000000"/>
                </a:solidFill>
                <a:latin typeface="Century Gothic"/>
              </a:rPr>
              <a:t>Icaridina</a:t>
            </a:r>
            <a:r>
              <a:rPr lang="es-ES" sz="2800" strike="noStrike" dirty="0">
                <a:solidFill>
                  <a:srgbClr val="000000"/>
                </a:solidFill>
                <a:latin typeface="Century Gothic"/>
              </a:rPr>
              <a:t>).</a:t>
            </a:r>
            <a:endParaRPr dirty="0"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endParaRPr dirty="0"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800" strike="noStrike" dirty="0">
                <a:solidFill>
                  <a:srgbClr val="000000"/>
                </a:solidFill>
                <a:latin typeface="Century Gothic"/>
              </a:rPr>
              <a:t>Usar ropa que cubra extremidades.</a:t>
            </a:r>
            <a:endParaRPr dirty="0"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endParaRPr dirty="0"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s-ES" sz="2800" strike="noStrike" dirty="0">
                <a:solidFill>
                  <a:srgbClr val="000000"/>
                </a:solidFill>
                <a:latin typeface="Century Gothic"/>
              </a:rPr>
              <a:t>Realiza  fumigaciones (esto no elimina huevos).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1154880" y="947880"/>
            <a:ext cx="8760600" cy="72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"/>
          <p:cNvSpPr/>
          <p:nvPr/>
        </p:nvSpPr>
        <p:spPr>
          <a:xfrm>
            <a:off x="1154880" y="2603520"/>
            <a:ext cx="876060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3"/>
          <p:cNvSpPr/>
          <p:nvPr/>
        </p:nvSpPr>
        <p:spPr>
          <a:xfrm>
            <a:off x="2671483" y="5360894"/>
            <a:ext cx="6833646" cy="806825"/>
          </a:xfrm>
          <a:prstGeom prst="ellipse">
            <a:avLst/>
          </a:prstGeom>
          <a:solidFill>
            <a:srgbClr val="579D1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s-ES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Gracias, por su voluntad y atención</a:t>
            </a:r>
            <a:r>
              <a:rPr lang="es-ES" b="1" dirty="0" smtClean="0">
                <a:solidFill>
                  <a:srgbClr val="FFFFFF"/>
                </a:solidFill>
                <a:latin typeface="Arial"/>
              </a:rPr>
              <a:t>.</a:t>
            </a:r>
          </a:p>
          <a:p>
            <a:pPr algn="ctr"/>
            <a:endParaRPr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24" y="293400"/>
            <a:ext cx="6871220" cy="4846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1154880" y="947880"/>
            <a:ext cx="8760600" cy="72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"/>
          <p:cNvSpPr/>
          <p:nvPr/>
        </p:nvSpPr>
        <p:spPr>
          <a:xfrm>
            <a:off x="1154880" y="2603520"/>
            <a:ext cx="876060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0"/>
          <a:stretch/>
        </p:blipFill>
        <p:spPr>
          <a:xfrm>
            <a:off x="3352800" y="0"/>
            <a:ext cx="5486400" cy="635597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668000" y="5844988"/>
            <a:ext cx="968188" cy="24204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Fuente: RPP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7357407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</TotalTime>
  <Words>249</Words>
  <Application>Microsoft Office PowerPoint</Application>
  <PresentationFormat>Personalizado</PresentationFormat>
  <Paragraphs>37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DELL</cp:lastModifiedBy>
  <cp:revision>14</cp:revision>
  <dcterms:modified xsi:type="dcterms:W3CDTF">2019-03-29T02:05:14Z</dcterms:modified>
</cp:coreProperties>
</file>